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66" r:id="rId2"/>
    <p:sldId id="314" r:id="rId3"/>
    <p:sldId id="274" r:id="rId4"/>
    <p:sldId id="276" r:id="rId5"/>
    <p:sldId id="277" r:id="rId6"/>
    <p:sldId id="275" r:id="rId7"/>
    <p:sldId id="278" r:id="rId8"/>
    <p:sldId id="279" r:id="rId9"/>
    <p:sldId id="288" r:id="rId10"/>
    <p:sldId id="281" r:id="rId11"/>
    <p:sldId id="280" r:id="rId12"/>
    <p:sldId id="282" r:id="rId13"/>
    <p:sldId id="283" r:id="rId14"/>
    <p:sldId id="284" r:id="rId15"/>
    <p:sldId id="289" r:id="rId16"/>
    <p:sldId id="290" r:id="rId17"/>
    <p:sldId id="291" r:id="rId18"/>
    <p:sldId id="310" r:id="rId19"/>
    <p:sldId id="292" r:id="rId20"/>
    <p:sldId id="294" r:id="rId21"/>
    <p:sldId id="295" r:id="rId22"/>
    <p:sldId id="296" r:id="rId23"/>
    <p:sldId id="297" r:id="rId24"/>
    <p:sldId id="298" r:id="rId25"/>
    <p:sldId id="301" r:id="rId26"/>
    <p:sldId id="299" r:id="rId27"/>
    <p:sldId id="300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11" r:id="rId36"/>
    <p:sldId id="312" r:id="rId37"/>
    <p:sldId id="313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7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 dirty="0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dirty="0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D70F628-C38F-4DB8-A487-439DF24AFDD6}" type="datetimeFigureOut">
              <a:rPr lang="pl-PL" smtClean="0"/>
              <a:pPr/>
              <a:t>2012-12-11</a:t>
            </a:fld>
            <a:endParaRPr lang="pl-PL" dirty="0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 dirty="0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D61FA87-ACF9-4C0B-8497-07CA5A4C459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zesio\Pictures\FIRMOWE\Pokaz dla DPS Ciechanów - maj 2009\C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0" y="5847407"/>
            <a:ext cx="9216008" cy="821953"/>
          </a:xfrm>
        </p:spPr>
        <p:txBody>
          <a:bodyPr>
            <a:normAutofit fontScale="90000"/>
          </a:bodyPr>
          <a:lstStyle/>
          <a:p>
            <a:pPr algn="just"/>
            <a:r>
              <a:rPr lang="pl-PL" sz="1600" dirty="0" smtClean="0">
                <a:solidFill>
                  <a:schemeClr val="tx1"/>
                </a:solidFill>
              </a:rPr>
              <a:t>W RAMACH ZADAŃ ZLECONYCH W 2012 ROKU PRZEPROWADZONO 2 PIKNIKI ŻOŁNIERSKIE.</a:t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400" dirty="0" smtClean="0">
                <a:solidFill>
                  <a:schemeClr val="tx1"/>
                </a:solidFill>
              </a:rPr>
              <a:t>W OBCHODACH ŚWIĘTA WOJSK INŻYNIERYJNYCH ORAZ ŚWIĘTA 2MPSAP UCZESTNICZYŁA 160-OSOBOWA GRUPA LICEALISTÓW I GIMNAZJALISTÓW NOWEGO DWORU MAZ.</a:t>
            </a:r>
            <a:endParaRPr lang="pl-PL" sz="1400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Grzesio\Pictures\FIRMOWE\2012\2012-04-16 Żołnierski piknik 2Pułk Sap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354" y="2204864"/>
            <a:ext cx="4093150" cy="2736304"/>
          </a:xfrm>
          <a:prstGeom prst="rect">
            <a:avLst/>
          </a:prstGeom>
          <a:noFill/>
        </p:spPr>
      </p:pic>
      <p:pic>
        <p:nvPicPr>
          <p:cNvPr id="12" name="Picture 2" descr="C:\Users\Grzesio\Pictures\2012-09-09\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062579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pic>
        <p:nvPicPr>
          <p:cNvPr id="7" name="Picture 3" descr="C:\Users\Grzesio\Desktop\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3130165" cy="4528006"/>
          </a:xfrm>
          <a:prstGeom prst="rect">
            <a:avLst/>
          </a:prstGeom>
          <a:noFill/>
        </p:spPr>
      </p:pic>
      <p:pic>
        <p:nvPicPr>
          <p:cNvPr id="9" name="Picture 2" descr="C:\Users\Grzesio\Desktop\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7075" y="1839389"/>
            <a:ext cx="4583397" cy="3173787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661248"/>
            <a:ext cx="7308304" cy="821953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ZGODNIE Z CEREMONIAŁEM WOJSKOWYM MŁODZIEŻ UCZESTNICZYŁA</a:t>
            </a: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 MSZY POLOWEJ I ZŁOŻYŁA KWIATY PRZY POMNIKU SAPERA.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661248"/>
            <a:ext cx="7164288" cy="821953"/>
          </a:xfrm>
          <a:prstGeom prst="rect">
            <a:avLst/>
          </a:prstGeom>
        </p:spPr>
        <p:txBody>
          <a:bodyPr vert="horz" anchor="b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ATRAKCJĄ DNI OTWARTYCH KOSZAR BYŁY POKAZY SPRAWNOŚCIOWE ANTYTERRORYSTÓW, TRESURA PSÓW BOJOWYCH, POKAZY SPRZĘTU INŻYNIERYJNEGO I WIZYTA W SALI TRADYCJI 2MPSAP.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C:\Users\Grzesio\Desktop\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9144000" cy="2774587"/>
          </a:xfrm>
          <a:prstGeom prst="rect">
            <a:avLst/>
          </a:prstGeom>
          <a:noFill/>
        </p:spPr>
      </p:pic>
      <p:pic>
        <p:nvPicPr>
          <p:cNvPr id="5122" name="Picture 2" descr="H:\Firmowe 2008 - 2012\2010\2010.05.02 2 MBSap -LO\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265" y="0"/>
            <a:ext cx="3238615" cy="2165288"/>
          </a:xfrm>
          <a:prstGeom prst="rect">
            <a:avLst/>
          </a:prstGeom>
          <a:noFill/>
        </p:spPr>
      </p:pic>
      <p:pic>
        <p:nvPicPr>
          <p:cNvPr id="10" name="Picture 2" descr="C:\Users\Grzesio\Desktop\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0"/>
            <a:ext cx="3240360" cy="2167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661248"/>
            <a:ext cx="5508104" cy="821953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ZWYCIĘZCOM ZAWODÓW SPORTOWO-OBRONNYCH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WRĘCZONO DYPLOMY I NAGRODY RZECZOWE.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Grzesio\Desktop\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392488" cy="3036782"/>
          </a:xfrm>
          <a:prstGeom prst="rect">
            <a:avLst/>
          </a:prstGeom>
          <a:noFill/>
        </p:spPr>
      </p:pic>
      <p:pic>
        <p:nvPicPr>
          <p:cNvPr id="8" name="Picture 2" descr="C:\Users\Grzesio\Desktop\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930631"/>
            <a:ext cx="1435860" cy="2082545"/>
          </a:xfrm>
          <a:prstGeom prst="rect">
            <a:avLst/>
          </a:prstGeom>
          <a:noFill/>
        </p:spPr>
      </p:pic>
      <p:pic>
        <p:nvPicPr>
          <p:cNvPr id="9" name="Picture 4" descr="C:\Users\Grzesio\Desktop\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282" y="2924945"/>
            <a:ext cx="1421518" cy="2059310"/>
          </a:xfrm>
          <a:prstGeom prst="rect">
            <a:avLst/>
          </a:prstGeom>
          <a:noFill/>
        </p:spPr>
      </p:pic>
      <p:pic>
        <p:nvPicPr>
          <p:cNvPr id="10" name="Picture 5" descr="C:\Users\Grzesio\Desktop\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1068" y="2930631"/>
            <a:ext cx="1437250" cy="2082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661248"/>
            <a:ext cx="6012160" cy="821953"/>
          </a:xfrm>
          <a:prstGeom prst="rect">
            <a:avLst/>
          </a:prstGeom>
        </p:spPr>
        <p:txBody>
          <a:bodyPr vert="horz" anchor="b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IMPREZY ZOSTAŁY SFINANSOWANE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PRZEZ MON  – DOTACJA W WYSOKOŚCI 8500 ZŁ.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ORAZ TPTM – 1800 ZŁ.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C:\Users\Grzesio\Desktop\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628800"/>
            <a:ext cx="4663373" cy="3119636"/>
          </a:xfrm>
          <a:prstGeom prst="rect">
            <a:avLst/>
          </a:prstGeom>
          <a:noFill/>
        </p:spPr>
      </p:pic>
      <p:pic>
        <p:nvPicPr>
          <p:cNvPr id="13" name="Picture 3" descr="C:\Users\Grzesio\Desktop\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564904"/>
            <a:ext cx="3552148" cy="2376264"/>
          </a:xfrm>
          <a:prstGeom prst="rect">
            <a:avLst/>
          </a:prstGeom>
          <a:noFill/>
        </p:spPr>
      </p:pic>
      <p:pic>
        <p:nvPicPr>
          <p:cNvPr id="14" name="Picture 4" descr="C:\Users\Grzesio\Desktop\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3252437" cy="2175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348880"/>
            <a:ext cx="91440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WSPÓŁPRACA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Z DEPARTAMENTEM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WYCHOWANIA I PROMOCJI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OBRONNOŚCI  MON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2 MAZOWIECKIM PUŁKIEM SAPERÓW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               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		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157192"/>
            <a:ext cx="9144000" cy="1944216"/>
          </a:xfrm>
          <a:prstGeom prst="rect">
            <a:avLst/>
          </a:prstGeom>
        </p:spPr>
        <p:txBody>
          <a:bodyPr vert="horz" anchor="b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</a:t>
            </a:r>
            <a:r>
              <a:rPr kumimoji="0" lang="pl-PL" sz="7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Działalność w roku 2012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411760" y="3717032"/>
            <a:ext cx="6984776" cy="1296144"/>
          </a:xfrm>
          <a:prstGeom prst="rect">
            <a:avLst/>
          </a:prstGeom>
        </p:spPr>
        <p:txBody>
          <a:bodyPr vert="horz" anchor="b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1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	                             </a:t>
            </a:r>
            <a:r>
              <a:rPr kumimoji="0" lang="pl-PL" sz="1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WYCIECZKI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HISTORYCZNO-POZNAWCZE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589240"/>
            <a:ext cx="7452320" cy="119675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DZIĘKI WSPÓŁPRACY Z 2MPSAP CZŁONKOWIE TPTM – PRZEWODNICY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Z KLUBU PTTK BASTION ZORGANIZOWALI DWIE GRUPY WYCIECZKOWE: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DLA MŁODZIEŻY ZE SZKOŁY PODSTAWOWEJ W ZAKROCZYMIU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ORAZ SŁUCHACZY UNIWERSYTETU III WIEKU W MODLINIE TWIERDZY.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3" descr="C:\Users\Grzesio\Desktop\prezentacja\współpraca z 2MPSap\wycieczka Uniwersytet 3 wieku\DSC04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504" y="1916832"/>
            <a:ext cx="4427984" cy="2960144"/>
          </a:xfrm>
          <a:prstGeom prst="rect">
            <a:avLst/>
          </a:prstGeom>
          <a:noFill/>
        </p:spPr>
      </p:pic>
      <p:pic>
        <p:nvPicPr>
          <p:cNvPr id="9" name="Picture 2" descr="C:\Users\Grzesio\Desktop\prezentacja\współpraca z 2MPSap\wycieczka młodzieży z Zakroczymia\DSC04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5" y="188640"/>
            <a:ext cx="5076057" cy="3393386"/>
          </a:xfrm>
          <a:prstGeom prst="rect">
            <a:avLst/>
          </a:prstGeom>
          <a:noFill/>
        </p:spPr>
      </p:pic>
      <p:pic>
        <p:nvPicPr>
          <p:cNvPr id="6148" name="Picture 4" descr="C:\Users\Grzesio\Pictures\2012-10-03 Uniwersytet 3ciego wieku\DSC04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140968"/>
            <a:ext cx="290829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589240"/>
            <a:ext cx="7452320" cy="83671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BEZPŁATNY TRANSPORT  ORAZ PRZEWODNICTWO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ZABEZPIECZYŁY 2MPSAP I TPTM.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C:\Users\Grzesio\Desktop\prezentacja\współpraca z 2MPSap\wycieczka młodzieży z Zakroczymia\DSC04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80928"/>
            <a:ext cx="3240360" cy="2166208"/>
          </a:xfrm>
          <a:prstGeom prst="rect">
            <a:avLst/>
          </a:prstGeom>
          <a:noFill/>
        </p:spPr>
      </p:pic>
      <p:pic>
        <p:nvPicPr>
          <p:cNvPr id="7174" name="Picture 6" descr="C:\Users\Grzesio\Pictures\2012-10-03 Uniwersytet 3ciego wieku\DSC042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32" y="158013"/>
            <a:ext cx="2630960" cy="1758819"/>
          </a:xfrm>
          <a:prstGeom prst="rect">
            <a:avLst/>
          </a:prstGeom>
          <a:noFill/>
        </p:spPr>
      </p:pic>
      <p:pic>
        <p:nvPicPr>
          <p:cNvPr id="7170" name="Picture 2" descr="C:\Users\Grzesio\Desktop\prezentacja\współpraca z 2MPSap\wycieczka Uniwersytet 3 wieku\DSC04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909118"/>
            <a:ext cx="3338553" cy="2231850"/>
          </a:xfrm>
          <a:prstGeom prst="rect">
            <a:avLst/>
          </a:prstGeom>
          <a:noFill/>
        </p:spPr>
      </p:pic>
      <p:pic>
        <p:nvPicPr>
          <p:cNvPr id="7175" name="Picture 7" descr="C:\Users\Grzesio\Pictures\2012-10-03 Uniwersytet 3ciego wieku\DSC042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0952" y="263634"/>
            <a:ext cx="1875384" cy="2805326"/>
          </a:xfrm>
          <a:prstGeom prst="rect">
            <a:avLst/>
          </a:prstGeom>
          <a:noFill/>
        </p:spPr>
      </p:pic>
      <p:pic>
        <p:nvPicPr>
          <p:cNvPr id="7173" name="Picture 5" descr="C:\Users\Grzesio\Desktop\prezentacja\współpraca z 2MPSap\wycieczka młodzieży z Zakroczymia\DSC042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2805594"/>
            <a:ext cx="3491880" cy="2334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877272"/>
            <a:ext cx="9144000" cy="83671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2MPSAP I TPTM  ZORGANIZOWAŁY RÓWNIEŻ  </a:t>
            </a: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WYCIECZKĘ HISTORYCZNO-POZNAWCZĄ </a:t>
            </a:r>
          </a:p>
          <a:p>
            <a:pPr lvl="0" algn="just">
              <a:spcBef>
                <a:spcPct val="0"/>
              </a:spcBef>
              <a:defRPr/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SZLAKIEM PONUREGO I HUBALA – „ANIELIN – WYKUS 2012”.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3" name="Picture 3" descr="C:\Users\Grzesio\Desktop\prezentacja\wycieczki TPTM\szlakiem Hubala i Ponurego\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2132856"/>
            <a:ext cx="4200863" cy="2808312"/>
          </a:xfrm>
          <a:prstGeom prst="rect">
            <a:avLst/>
          </a:prstGeom>
          <a:noFill/>
        </p:spPr>
      </p:pic>
      <p:pic>
        <p:nvPicPr>
          <p:cNvPr id="10244" name="Picture 4" descr="C:\Users\Grzesio\Desktop\prezentacja\wycieczki TPTM\szlakiem Hubala i Ponurego\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200863" cy="2808312"/>
          </a:xfrm>
          <a:prstGeom prst="rect">
            <a:avLst/>
          </a:prstGeom>
          <a:noFill/>
        </p:spPr>
      </p:pic>
      <p:pic>
        <p:nvPicPr>
          <p:cNvPr id="10245" name="Picture 5" descr="C:\Users\Grzesio\Desktop\prezentacja\wycieczki TPTM\szlakiem Hubala i Ponurego\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79510" y="2132856"/>
            <a:ext cx="1829241" cy="2736304"/>
          </a:xfrm>
          <a:prstGeom prst="rect">
            <a:avLst/>
          </a:prstGeom>
          <a:noFill/>
        </p:spPr>
      </p:pic>
      <p:pic>
        <p:nvPicPr>
          <p:cNvPr id="10246" name="Picture 6" descr="C:\Users\Grzesio\Desktop\prezentacja\wycieczki TPTM\szlakiem Hubala i Ponurego\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32656"/>
            <a:ext cx="2585147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564904"/>
            <a:ext cx="91440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WSPÓŁPRACA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 URZĘDEM MIASTA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NOWY DWÓR MAZOWIECKI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               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		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157192"/>
            <a:ext cx="9144000" cy="1944216"/>
          </a:xfrm>
          <a:prstGeom prst="rect">
            <a:avLst/>
          </a:prstGeom>
        </p:spPr>
        <p:txBody>
          <a:bodyPr vert="horz" anchor="b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</a:t>
            </a:r>
            <a:r>
              <a:rPr kumimoji="0" lang="pl-PL" sz="7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Działalność w roku 2012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92057"/>
            <a:ext cx="4824536" cy="471311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5373216"/>
            <a:ext cx="9144000" cy="1944216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               </a:t>
            </a:r>
            <a:r>
              <a:rPr lang="pl-PL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Działalność w roku 2012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		 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445224"/>
            <a:ext cx="8964488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pl-PL" sz="1600" b="1" dirty="0" smtClean="0"/>
              <a:t>W RAMACH ZADANIA PUBLICZNEGO Z URZĘDEM MIASTA NOWY DWÓR MAZ. W OKRESIE OD 29.05 DO 30.06.2012 ZREALIZOWANO 9 WYCIECZEK HISTORYCZNO-POZNAWCZYCH DLA MŁODZIEŻY ZE SZKÓŁ PODSTAWOWYCH, GIMNAZJALNYCH I L.O.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Users\Grzesio\Desktop\prezentacja\współpraca z miastem\1\DSC03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3960440" cy="2647888"/>
          </a:xfrm>
          <a:prstGeom prst="rect">
            <a:avLst/>
          </a:prstGeom>
          <a:noFill/>
        </p:spPr>
      </p:pic>
      <p:pic>
        <p:nvPicPr>
          <p:cNvPr id="8195" name="Picture 3" descr="C:\Users\Grzesio\Desktop\prezentacja\współpraca z miastem\2\DSC03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198" y="1844824"/>
            <a:ext cx="4464298" cy="2984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400600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 WYCIECZKACH UDZIAŁ WZIĘŁO 350 OSÓB.</a:t>
            </a:r>
          </a:p>
          <a:p>
            <a:pPr lvl="0" algn="ctr">
              <a:spcBef>
                <a:spcPct val="0"/>
              </a:spcBef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TRASA</a:t>
            </a: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OBEJMOWAŁA TWIERDZĘ MODLIN ORAZ FORTY OBRONNE:</a:t>
            </a:r>
          </a:p>
          <a:p>
            <a:pPr lvl="0" algn="ctr">
              <a:spcBef>
                <a:spcPct val="0"/>
              </a:spcBef>
            </a:pP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NR 3 W POMIECHÓWKU I NR 1 W ZAKROCZYMIU.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H:\Firmowe 2008 - 2012\2011\2011-05-07 Wycieczki dla LO - Ciura Sokołowski\DSC08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84200"/>
            <a:ext cx="3707904" cy="2479048"/>
          </a:xfrm>
          <a:prstGeom prst="rect">
            <a:avLst/>
          </a:prstGeom>
          <a:noFill/>
        </p:spPr>
      </p:pic>
      <p:pic>
        <p:nvPicPr>
          <p:cNvPr id="10243" name="Picture 3" descr="H:\Firmowe 2008 - 2012\2009\2009.04.21 Wycieczka LO\DSC00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795" y="1772816"/>
            <a:ext cx="4679702" cy="3128776"/>
          </a:xfrm>
          <a:prstGeom prst="rect">
            <a:avLst/>
          </a:prstGeom>
          <a:noFill/>
        </p:spPr>
      </p:pic>
      <p:pic>
        <p:nvPicPr>
          <p:cNvPr id="8" name="Picture 4" descr="H:\Firmowe 2008 - 2012\2011\2011-06-21 Społeczne wycieczki dla przedszkolaków i klas I\DSC09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276872"/>
            <a:ext cx="3995936" cy="2671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25658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KAŻDA WYCIECZKA</a:t>
            </a: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KOŃCZYŁA SIĘ OGNISKIEM TURYSTYCZNYM </a:t>
            </a: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PRZY WIEŻY TATARSKIEJ</a:t>
            </a: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ORAZ KONKURSEM ZE ZNAJOMOŚCI HISTORII I ZABYTKÓW TWIERDZY MODLIN.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C:\Users\Grzesio\Desktop\prezentacja\współpraca z miastem\3\DSC03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3672408" cy="2455315"/>
          </a:xfrm>
          <a:prstGeom prst="rect">
            <a:avLst/>
          </a:prstGeom>
          <a:noFill/>
        </p:spPr>
      </p:pic>
      <p:pic>
        <p:nvPicPr>
          <p:cNvPr id="9220" name="Picture 4" descr="C:\Users\Grzesio\Desktop\prezentacja\współpraca z miastem\1 dyplomy - konkurs wiedzy\P1080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0020" y="1556792"/>
            <a:ext cx="4283968" cy="3212976"/>
          </a:xfrm>
          <a:prstGeom prst="rect">
            <a:avLst/>
          </a:prstGeom>
          <a:noFill/>
        </p:spPr>
      </p:pic>
      <p:pic>
        <p:nvPicPr>
          <p:cNvPr id="9219" name="Picture 3" descr="C:\Users\Grzesio\Desktop\prezentacja\współpraca z miastem\3\DSC03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437710"/>
            <a:ext cx="3744416" cy="2503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564904"/>
            <a:ext cx="91440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DZIAŁALNOŚĆ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PILOTÓW WYCIECZEK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PRZEWODNIKÓW TURYSTYCZNYCH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               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		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157192"/>
            <a:ext cx="9144000" cy="1944216"/>
          </a:xfrm>
          <a:prstGeom prst="rect">
            <a:avLst/>
          </a:prstGeom>
        </p:spPr>
        <p:txBody>
          <a:bodyPr vert="horz" anchor="b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</a:t>
            </a:r>
            <a:r>
              <a:rPr kumimoji="0" lang="pl-PL" sz="7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Działalność w roku 2012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328592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 2012 ROKU OPROWADZONO 60 WYCIECZEK, W KTÓRYCH UCZESTNICZYŁO </a:t>
            </a:r>
          </a:p>
          <a:p>
            <a:pPr lvl="0" algn="just">
              <a:spcBef>
                <a:spcPct val="0"/>
              </a:spcBef>
            </a:pP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TYS. TURYSTÓW, W TYM TURYŚCI Z KŁODAWY, WARSZAWY, SPAŁY I WIELU INNYCH MIAST.</a:t>
            </a:r>
          </a:p>
        </p:txBody>
      </p:sp>
      <p:pic>
        <p:nvPicPr>
          <p:cNvPr id="1031" name="Picture 7" descr="C:\Users\Grzesio\Desktop\prezentacja\działalność przewodnicka\grupa ze Spały\DSC02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159726"/>
            <a:ext cx="4499992" cy="3008626"/>
          </a:xfrm>
          <a:prstGeom prst="rect">
            <a:avLst/>
          </a:prstGeom>
          <a:noFill/>
        </p:spPr>
      </p:pic>
      <p:pic>
        <p:nvPicPr>
          <p:cNvPr id="1032" name="Picture 8" descr="C:\Users\Grzesio\Desktop\prezentacja\działalność przewodnicka\grupa ze Spały\DSC02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284984"/>
            <a:ext cx="2736304" cy="1829450"/>
          </a:xfrm>
          <a:prstGeom prst="rect">
            <a:avLst/>
          </a:prstGeom>
          <a:noFill/>
        </p:spPr>
      </p:pic>
      <p:pic>
        <p:nvPicPr>
          <p:cNvPr id="1033" name="Picture 9" descr="C:\Users\Grzesio\Pictures\2012-11-10  Rajd Niepodległości - wycieczka z Kłodawy\DSC02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6029" y="1772816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328592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-36512" y="5480992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CZŁONKOWIE TOWARZYSTWA – PRZEWODNICY KLUBU PTTK BASTION POMOGLI </a:t>
            </a:r>
          </a:p>
          <a:p>
            <a:pPr lvl="0" algn="just">
              <a:spcBef>
                <a:spcPct val="0"/>
              </a:spcBef>
            </a:pP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ZESPOŁOWI SZKÓŁ W MODLINIE W ORGANIZACJI DNIA WAGAROWICZA. W AKCJI WZIĘŁO UDZIAŁ 8 PRZEWODNIKÓW, KTÓRZY OPROWADZILI  OKOŁO 350 OSÓB, PODZIELONYCH NA 9 GRUP.</a:t>
            </a:r>
          </a:p>
        </p:txBody>
      </p:sp>
      <p:pic>
        <p:nvPicPr>
          <p:cNvPr id="3075" name="Picture 3" descr="C:\Users\Grzesio\Desktop\prezentacja\współpraca z miastem\dzień wagarowicza\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3384376" cy="2262743"/>
          </a:xfrm>
          <a:prstGeom prst="rect">
            <a:avLst/>
          </a:prstGeom>
          <a:noFill/>
        </p:spPr>
      </p:pic>
      <p:pic>
        <p:nvPicPr>
          <p:cNvPr id="3076" name="Picture 4" descr="C:\Users\Grzesio\Desktop\prezentacja\współpraca z miastem\dzień wagarowicza\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32656"/>
            <a:ext cx="3275236" cy="2189772"/>
          </a:xfrm>
          <a:prstGeom prst="rect">
            <a:avLst/>
          </a:prstGeom>
          <a:noFill/>
        </p:spPr>
      </p:pic>
      <p:pic>
        <p:nvPicPr>
          <p:cNvPr id="3077" name="Picture 5" descr="C:\Users\Grzesio\Desktop\prezentacja\współpraca z miastem\dzień wagarowicza\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4616" y="2708920"/>
            <a:ext cx="3203848" cy="2142043"/>
          </a:xfrm>
          <a:prstGeom prst="rect">
            <a:avLst/>
          </a:prstGeom>
          <a:noFill/>
        </p:spPr>
      </p:pic>
      <p:pic>
        <p:nvPicPr>
          <p:cNvPr id="3078" name="Picture 6" descr="C:\Users\Grzesio\Desktop\prezentacja\współpraca z miastem\dzień wagarowicza\0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2684922"/>
            <a:ext cx="3240360" cy="2166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328592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52400" y="5480992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kumimoji="0" lang="pl-PL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107504" y="5400600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TWIERDZĘ MODLIŃSKĄ ZWIEDZILI TAKŻE SŁUCHACZE Z AKADAMII OBRONY NARODOWEJ.</a:t>
            </a:r>
          </a:p>
          <a:p>
            <a:pPr lvl="0" algn="just">
              <a:spcBef>
                <a:spcPct val="0"/>
              </a:spcBef>
            </a:pPr>
            <a:endParaRPr kumimoji="0" lang="pl-PL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POMOC TOWARZYSTWA TO  NIEODPŁATNA USŁUGA PRZEWODNICKA.</a:t>
            </a:r>
          </a:p>
        </p:txBody>
      </p:sp>
      <p:pic>
        <p:nvPicPr>
          <p:cNvPr id="2053" name="Picture 5" descr="C:\Users\Grzesio\Desktop\prezentacja\działalność przewodnicka\AON\DSC02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218" y="1556792"/>
            <a:ext cx="3877278" cy="2592288"/>
          </a:xfrm>
          <a:prstGeom prst="rect">
            <a:avLst/>
          </a:prstGeom>
          <a:noFill/>
        </p:spPr>
      </p:pic>
      <p:pic>
        <p:nvPicPr>
          <p:cNvPr id="2054" name="Picture 6" descr="C:\Users\Grzesio\Desktop\prezentacja\działalność przewodnicka\AON\DSC02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188564"/>
            <a:ext cx="2880320" cy="1925737"/>
          </a:xfrm>
          <a:prstGeom prst="rect">
            <a:avLst/>
          </a:prstGeom>
          <a:noFill/>
        </p:spPr>
      </p:pic>
      <p:pic>
        <p:nvPicPr>
          <p:cNvPr id="2055" name="Picture 7" descr="C:\Users\Grzesio\Desktop\prezentacja\działalność przewodnicka\AON\DSC02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4858692" cy="3248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0" y="5328592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 GRONIE TZW GRUP SPOŁECZNYCH ZNALEŹLI SIĘ RÓWNIEŻ GOŚCIE URZĘDU MIASTA </a:t>
            </a: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NOWY DWÓR MAZOWIECKI – Z CHIŃSKIEJ REPUBLIKI LUDOWEJ.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Grzesio\Desktop\prezentacja\współpraca z miastem\4 goście burmistrza\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184961" cy="3466189"/>
          </a:xfrm>
          <a:prstGeom prst="rect">
            <a:avLst/>
          </a:prstGeom>
          <a:noFill/>
        </p:spPr>
      </p:pic>
      <p:pic>
        <p:nvPicPr>
          <p:cNvPr id="4099" name="Picture 3" descr="C:\Users\Grzesio\Desktop\prezentacja\współpraca z miastem\4 goście burmistrza\DSC_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60549"/>
            <a:ext cx="4139952" cy="2752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80528" y="5400600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Z ANGOLI, KENII ORAZ NIGERII.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4" name="Picture 4" descr="C:\Users\Grzesio\Desktop\prezentacja\współpraca z miastem\Afryka\DSC_0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56" y="188640"/>
            <a:ext cx="5419956" cy="3600400"/>
          </a:xfrm>
          <a:prstGeom prst="rect">
            <a:avLst/>
          </a:prstGeom>
          <a:noFill/>
        </p:spPr>
      </p:pic>
      <p:pic>
        <p:nvPicPr>
          <p:cNvPr id="5123" name="Picture 3" descr="C:\Users\Grzesio\Desktop\prezentacja\współpraca z miastem\Afryka\DSC_0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924944"/>
            <a:ext cx="3240360" cy="2152525"/>
          </a:xfrm>
          <a:prstGeom prst="rect">
            <a:avLst/>
          </a:prstGeom>
          <a:noFill/>
        </p:spPr>
      </p:pic>
      <p:pic>
        <p:nvPicPr>
          <p:cNvPr id="5125" name="Picture 5" descr="C:\Users\Grzesio\Desktop\prezentacja\sala historii\DSC_0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44824"/>
            <a:ext cx="3347864" cy="2223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3744416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SALA HISTORII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               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		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157192"/>
            <a:ext cx="9144000" cy="1944216"/>
          </a:xfrm>
          <a:prstGeom prst="rect">
            <a:avLst/>
          </a:prstGeom>
        </p:spPr>
        <p:txBody>
          <a:bodyPr vert="horz" anchor="b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</a:t>
            </a:r>
            <a:r>
              <a:rPr kumimoji="0" lang="pl-PL" sz="7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Działalność w roku 2012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576064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  EDYCJA  AKCJI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‘TWIERDZA  BLISKA  SERCU”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               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		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157192"/>
            <a:ext cx="9144000" cy="1944216"/>
          </a:xfrm>
          <a:prstGeom prst="rect">
            <a:avLst/>
          </a:prstGeom>
        </p:spPr>
        <p:txBody>
          <a:bodyPr vert="horz" anchor="b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</a:t>
            </a:r>
            <a:r>
              <a:rPr kumimoji="0" lang="pl-PL" sz="7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Działalność w roku 2012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80528" y="5373216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SALA HISTORII TWIERDZY MODLIN ZOSTAŁA UTWORZONA  I URZĄDZONA </a:t>
            </a:r>
          </a:p>
          <a:p>
            <a:pPr lvl="0" algn="ctr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ZE ŚRODKÓW WŁASNYCH TOWARZYSTWA.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Users\Grzesio\Desktop\prezentacja\sala historii\2\DSC04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3929" y="2492896"/>
            <a:ext cx="3554575" cy="2376264"/>
          </a:xfrm>
          <a:prstGeom prst="rect">
            <a:avLst/>
          </a:prstGeom>
          <a:noFill/>
        </p:spPr>
      </p:pic>
      <p:pic>
        <p:nvPicPr>
          <p:cNvPr id="6148" name="Picture 4" descr="C:\Users\Grzesio\Desktop\prezentacja\sala historii\2\DSC04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6355150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80528" y="597666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ZWIEDZIŁO JĄ OKOŁO 2 TYSIĘCY OSÓB, NAJWIĘCEJ MŁODZIEŻY SZKOLNEJ.</a:t>
            </a: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Users\Grzesio\Desktop\prezentacja\sala historii\2\DSC04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6491" y="2348880"/>
            <a:ext cx="3770005" cy="2520280"/>
          </a:xfrm>
          <a:prstGeom prst="rect">
            <a:avLst/>
          </a:prstGeom>
          <a:noFill/>
        </p:spPr>
      </p:pic>
      <p:pic>
        <p:nvPicPr>
          <p:cNvPr id="7173" name="Picture 5" descr="C:\Users\Grzesio\Desktop\prezentacja\sala historii\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88640"/>
            <a:ext cx="3865992" cy="2584448"/>
          </a:xfrm>
          <a:prstGeom prst="rect">
            <a:avLst/>
          </a:prstGeom>
          <a:noFill/>
        </p:spPr>
      </p:pic>
      <p:pic>
        <p:nvPicPr>
          <p:cNvPr id="7171" name="Picture 3" descr="C:\Users\Grzesio\Desktop\prezentacja\sala historii\1\1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137" y="2132856"/>
            <a:ext cx="4200863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80528" y="508518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80528" y="597666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 SALI ODBYŁO SIĘ SPOTKANIE POKOLEŃ MŁODZIEŻY MODLIŃSKIEJ Z KADETAMI II RP.</a:t>
            </a: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3" descr="C:\Users\Grzesio\Desktop\prezentacja\sala historii\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6423" y="44624"/>
            <a:ext cx="4631721" cy="3096344"/>
          </a:xfrm>
          <a:prstGeom prst="rect">
            <a:avLst/>
          </a:prstGeom>
          <a:noFill/>
        </p:spPr>
      </p:pic>
      <p:pic>
        <p:nvPicPr>
          <p:cNvPr id="8196" name="Picture 4" descr="C:\Users\Grzesio\Desktop\prezentacja\sala historii\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0888"/>
            <a:ext cx="4093150" cy="2736304"/>
          </a:xfrm>
          <a:prstGeom prst="rect">
            <a:avLst/>
          </a:prstGeom>
          <a:noFill/>
        </p:spPr>
      </p:pic>
      <p:pic>
        <p:nvPicPr>
          <p:cNvPr id="8194" name="Picture 2" descr="C:\Users\Grzesio\Desktop\prezentacja\sala historii\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348880"/>
            <a:ext cx="3554578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204864"/>
            <a:ext cx="91440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UCZESTNICTWO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OBCHODACH ŚWIĄT PAŃSTWOWYCH I WOJSKOWYCH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               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		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157192"/>
            <a:ext cx="9144000" cy="1944216"/>
          </a:xfrm>
          <a:prstGeom prst="rect">
            <a:avLst/>
          </a:prstGeom>
        </p:spPr>
        <p:txBody>
          <a:bodyPr vert="horz" anchor="b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</a:t>
            </a:r>
            <a:r>
              <a:rPr kumimoji="0" lang="pl-PL" sz="7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Działalność w roku 2012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80528" y="508518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80528" y="6957392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16.04.2012- ŚWIĘTO SAPERA I 2MPSAP</a:t>
            </a:r>
          </a:p>
          <a:p>
            <a:pPr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15.08.2012- ŚWIĘTO WOJSKA POLSKIEGO</a:t>
            </a:r>
          </a:p>
          <a:p>
            <a:pPr lvl="0"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15.09.2012- OBRONA MODLINA 1939</a:t>
            </a:r>
          </a:p>
          <a:p>
            <a:pPr algn="just">
              <a:spcBef>
                <a:spcPct val="0"/>
              </a:spcBef>
            </a:pPr>
            <a:r>
              <a:rPr lang="pl-PL" sz="16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11.11.2012- ŚWIĘTO NIEPODLEGŁOŚCI</a:t>
            </a: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220" name="Picture 4" descr="C:\Users\Grzesio\Desktop\prezentacja\obchody świąt państwowych\obrona Modlina\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3277852" cy="2191271"/>
          </a:xfrm>
          <a:prstGeom prst="rect">
            <a:avLst/>
          </a:prstGeom>
          <a:noFill/>
        </p:spPr>
      </p:pic>
      <p:pic>
        <p:nvPicPr>
          <p:cNvPr id="9221" name="Picture 5" descr="C:\Users\Grzesio\Desktop\prezentacja\obchody świąt państwowych\obrona Modlina\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412776"/>
            <a:ext cx="5218286" cy="3488468"/>
          </a:xfrm>
          <a:prstGeom prst="rect">
            <a:avLst/>
          </a:prstGeom>
          <a:noFill/>
        </p:spPr>
      </p:pic>
      <p:pic>
        <p:nvPicPr>
          <p:cNvPr id="9222" name="Picture 6" descr="C:\Users\Grzesio\Desktop\prezentacja\obchody świąt państwowych\obrona Modlina\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3387141" cy="2264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 txBox="1">
            <a:spLocks/>
          </p:cNvSpPr>
          <p:nvPr/>
        </p:nvSpPr>
        <p:spPr>
          <a:xfrm>
            <a:off x="180528" y="508518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0" y="2132856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216024" y="5445224"/>
            <a:ext cx="8927976" cy="2592288"/>
          </a:xfrm>
        </p:spPr>
        <p:txBody>
          <a:bodyPr>
            <a:normAutofit fontScale="90000"/>
          </a:bodyPr>
          <a:lstStyle/>
          <a:p>
            <a:pPr algn="l"/>
            <a:r>
              <a:rPr lang="pl-PL" sz="2200" u="sng" dirty="0" smtClean="0">
                <a:solidFill>
                  <a:schemeClr val="tx1"/>
                </a:solidFill>
              </a:rPr>
              <a:t>TURYŚCI W TWIERDZY MODLIN:</a:t>
            </a:r>
            <a:br>
              <a:rPr lang="pl-PL" sz="2200" u="sng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/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AKCJA „TWIERDZA BLISKA SERCU” 	– 7 000 OSÓB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GRUPY ZORGANIZOWANE		- 2 000 OSÓB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SALA HISTORII				- 2000 OSÓB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/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u="sng" dirty="0" smtClean="0">
                <a:solidFill>
                  <a:schemeClr val="tx1"/>
                </a:solidFill>
              </a:rPr>
              <a:t>DOTACJE:</a:t>
            </a:r>
            <a:br>
              <a:rPr lang="pl-PL" sz="2200" u="sng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/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err="1" smtClean="0">
                <a:solidFill>
                  <a:schemeClr val="tx1"/>
                </a:solidFill>
              </a:rPr>
              <a:t>DWiPO</a:t>
            </a:r>
            <a:r>
              <a:rPr lang="pl-PL" sz="2200" dirty="0" smtClean="0">
                <a:solidFill>
                  <a:schemeClr val="tx1"/>
                </a:solidFill>
              </a:rPr>
              <a:t> MON - PIKNIKI 		- 8500 PLN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URZĄD MIASTA NDMAZ.		- 4960 PLN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1% ZA 2011 ROK			- 1795 PLN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/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u="sng" dirty="0" smtClean="0">
                <a:solidFill>
                  <a:schemeClr val="tx1"/>
                </a:solidFill>
              </a:rPr>
              <a:t> WKŁAD WŁASNY TPTM:</a:t>
            </a:r>
            <a:r>
              <a:rPr lang="pl-PL" sz="2000" u="sng" dirty="0" smtClean="0">
                <a:solidFill>
                  <a:schemeClr val="tx1"/>
                </a:solidFill>
              </a:rPr>
              <a:t/>
            </a:r>
            <a:br>
              <a:rPr lang="pl-PL" sz="2000" u="sng" dirty="0" smtClean="0">
                <a:solidFill>
                  <a:schemeClr val="tx1"/>
                </a:solidFill>
              </a:rPr>
            </a:br>
            <a:r>
              <a:rPr lang="pl-PL" sz="2000" u="sng" dirty="0" smtClean="0">
                <a:solidFill>
                  <a:schemeClr val="tx1"/>
                </a:solidFill>
              </a:rPr>
              <a:t/>
            </a:r>
            <a:br>
              <a:rPr lang="pl-PL" sz="2000" u="sng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2 PIKNIKI W 2MPSAP			-  1800 PLN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CYKL WYCIECZEK			-    660 PLN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WYCIECZKA „ŚLADAMI HUBALA”	-    680 PLN </a:t>
            </a: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17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021386"/>
            <a:ext cx="179512" cy="175366"/>
          </a:xfrm>
          <a:prstGeom prst="rect">
            <a:avLst/>
          </a:prstGeom>
          <a:noFill/>
        </p:spPr>
      </p:pic>
      <p:pic>
        <p:nvPicPr>
          <p:cNvPr id="18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92696"/>
            <a:ext cx="179512" cy="175366"/>
          </a:xfrm>
          <a:prstGeom prst="rect">
            <a:avLst/>
          </a:prstGeom>
          <a:noFill/>
        </p:spPr>
      </p:pic>
      <p:pic>
        <p:nvPicPr>
          <p:cNvPr id="23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309418"/>
            <a:ext cx="179512" cy="175366"/>
          </a:xfrm>
          <a:prstGeom prst="rect">
            <a:avLst/>
          </a:prstGeom>
          <a:noFill/>
        </p:spPr>
      </p:pic>
      <p:pic>
        <p:nvPicPr>
          <p:cNvPr id="24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3140968"/>
            <a:ext cx="179512" cy="175366"/>
          </a:xfrm>
          <a:prstGeom prst="rect">
            <a:avLst/>
          </a:prstGeom>
          <a:noFill/>
        </p:spPr>
      </p:pic>
      <p:pic>
        <p:nvPicPr>
          <p:cNvPr id="25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2821586"/>
            <a:ext cx="179512" cy="175366"/>
          </a:xfrm>
          <a:prstGeom prst="rect">
            <a:avLst/>
          </a:prstGeom>
          <a:noFill/>
        </p:spPr>
      </p:pic>
      <p:pic>
        <p:nvPicPr>
          <p:cNvPr id="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2492896"/>
            <a:ext cx="179512" cy="175366"/>
          </a:xfrm>
          <a:prstGeom prst="rect">
            <a:avLst/>
          </a:prstGeom>
          <a:noFill/>
        </p:spPr>
      </p:pic>
      <p:pic>
        <p:nvPicPr>
          <p:cNvPr id="27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4909818"/>
            <a:ext cx="179512" cy="175366"/>
          </a:xfrm>
          <a:prstGeom prst="rect">
            <a:avLst/>
          </a:prstGeom>
          <a:noFill/>
        </p:spPr>
      </p:pic>
      <p:pic>
        <p:nvPicPr>
          <p:cNvPr id="28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4621786"/>
            <a:ext cx="179512" cy="175366"/>
          </a:xfrm>
          <a:prstGeom prst="rect">
            <a:avLst/>
          </a:prstGeom>
          <a:noFill/>
        </p:spPr>
      </p:pic>
      <p:pic>
        <p:nvPicPr>
          <p:cNvPr id="29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4333754"/>
            <a:ext cx="179512" cy="175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 txBox="1">
            <a:spLocks/>
          </p:cNvSpPr>
          <p:nvPr/>
        </p:nvSpPr>
        <p:spPr>
          <a:xfrm>
            <a:off x="180528" y="508518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0" y="2132856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216024" y="4869160"/>
            <a:ext cx="8927976" cy="2592288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/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u="sng" dirty="0" smtClean="0">
                <a:solidFill>
                  <a:schemeClr val="tx1"/>
                </a:solidFill>
              </a:rPr>
              <a:t>PRACA SPOŁECZNA CZŁONKÓW TPTM:</a:t>
            </a:r>
            <a:br>
              <a:rPr lang="pl-PL" sz="2200" u="sng" dirty="0" smtClean="0">
                <a:solidFill>
                  <a:schemeClr val="tx1"/>
                </a:solidFill>
              </a:rPr>
            </a:br>
            <a:r>
              <a:rPr lang="pl-PL" sz="2200" u="sng" dirty="0" smtClean="0">
                <a:solidFill>
                  <a:schemeClr val="tx1"/>
                </a:solidFill>
              </a:rPr>
              <a:t/>
            </a:r>
            <a:br>
              <a:rPr lang="pl-PL" sz="2200" u="sng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DYŻURY NA WIEŻY 			- 21 OSÓB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					- 400 ROBOCZOGODZIN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WYCIECZKI SPOŁECZNE		- 10 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POMOC W AKCJI „RATUJEMY KASZTANY”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UTRZYMANIE SZLAKU TURYSTYCZNEGO W KORONIE UTRACKIEJ ORAZ REJONU PRZY BRAMIE KSIĘCIA PONIATOWSKIEGO I WIEŻY TATARSKIEJ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DZIAŁALNOŚĆ OŚWIATOWA – SPOTKANIE Z MARKIEM TADEUSZEM FRANKOWSKIM – AUTOREM KSIĄŻKI PT. „PRZEWODNIK TURYSTYCZNY POMIECHOWO-POMIECHÓWEK”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>WYDANIE ILUSTROWANEGO PRZE WODNIKA PO TWIERDZY MODLIN AUTORSTWA K.POLAKA</a:t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u="sng" dirty="0" smtClean="0">
                <a:solidFill>
                  <a:schemeClr val="tx1"/>
                </a:solidFill>
              </a:rPr>
              <a:t/>
            </a:r>
            <a:br>
              <a:rPr lang="pl-PL" sz="2200" u="sng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19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2461546"/>
            <a:ext cx="179512" cy="175366"/>
          </a:xfrm>
          <a:prstGeom prst="rect">
            <a:avLst/>
          </a:prstGeom>
          <a:noFill/>
        </p:spPr>
      </p:pic>
      <p:pic>
        <p:nvPicPr>
          <p:cNvPr id="20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2132856"/>
            <a:ext cx="179512" cy="175366"/>
          </a:xfrm>
          <a:prstGeom prst="rect">
            <a:avLst/>
          </a:prstGeom>
          <a:noFill/>
        </p:spPr>
      </p:pic>
      <p:pic>
        <p:nvPicPr>
          <p:cNvPr id="21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813474"/>
            <a:ext cx="179512" cy="175366"/>
          </a:xfrm>
          <a:prstGeom prst="rect">
            <a:avLst/>
          </a:prstGeom>
          <a:noFill/>
        </p:spPr>
      </p:pic>
      <p:pic>
        <p:nvPicPr>
          <p:cNvPr id="22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3037610"/>
            <a:ext cx="179512" cy="175366"/>
          </a:xfrm>
          <a:prstGeom prst="rect">
            <a:avLst/>
          </a:prstGeom>
          <a:noFill/>
        </p:spPr>
      </p:pic>
      <p:pic>
        <p:nvPicPr>
          <p:cNvPr id="23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237410"/>
            <a:ext cx="179512" cy="175366"/>
          </a:xfrm>
          <a:prstGeom prst="rect">
            <a:avLst/>
          </a:prstGeom>
          <a:noFill/>
        </p:spPr>
      </p:pic>
      <p:pic>
        <p:nvPicPr>
          <p:cNvPr id="24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3973714"/>
            <a:ext cx="179512" cy="175366"/>
          </a:xfrm>
          <a:prstGeom prst="rect">
            <a:avLst/>
          </a:prstGeom>
          <a:noFill/>
        </p:spPr>
      </p:pic>
      <p:pic>
        <p:nvPicPr>
          <p:cNvPr id="13" name="Picture 2" descr="C:\Users\Grzesio\Pictures\FIRMOWE\Pokaz dla DPS Ciechanów - maj 2009\C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113"/>
            <a:ext cx="9155113" cy="6869113"/>
          </a:xfrm>
          <a:prstGeom prst="rect">
            <a:avLst/>
          </a:prstGeom>
          <a:noFill/>
        </p:spPr>
      </p:pic>
      <p:sp>
        <p:nvSpPr>
          <p:cNvPr id="15" name="Tytuł 1"/>
          <p:cNvSpPr txBox="1">
            <a:spLocks/>
          </p:cNvSpPr>
          <p:nvPr/>
        </p:nvSpPr>
        <p:spPr>
          <a:xfrm>
            <a:off x="107504" y="724542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lang="pl-PL" sz="22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WPŁACAJĄC 1% NA KONTO TPTM PROMUJESZ TWIERDZĘ MODLIN</a:t>
            </a:r>
          </a:p>
          <a:p>
            <a:pPr lvl="0" algn="just">
              <a:spcBef>
                <a:spcPct val="0"/>
              </a:spcBef>
            </a:pPr>
            <a:endParaRPr lang="pl-PL" sz="2200" b="1" dirty="0" smtClean="0"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r>
              <a:rPr lang="pl-PL" sz="22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NR KONTA: 88 1240 3480 1111 0000 4268 8556</a:t>
            </a:r>
          </a:p>
          <a:p>
            <a:pPr lvl="0" algn="just">
              <a:spcBef>
                <a:spcPct val="0"/>
              </a:spcBef>
            </a:pPr>
            <a:endParaRPr lang="pl-PL" sz="2000" b="1" dirty="0" smtClean="0"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251520" y="381642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r>
              <a:rPr lang="pl-PL" sz="24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KRS: 000015</a:t>
            </a:r>
            <a:r>
              <a:rPr lang="pl-PL" sz="24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1136</a:t>
            </a:r>
          </a:p>
          <a:p>
            <a:pPr lvl="0" algn="just">
              <a:spcBef>
                <a:spcPct val="0"/>
              </a:spcBef>
            </a:pPr>
            <a:endParaRPr lang="pl-PL" sz="2000" b="1" dirty="0" smtClean="0"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0"/>
            <a:ext cx="6953250" cy="342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80528" y="5085184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0" y="2060848"/>
            <a:ext cx="9144000" cy="126876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16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Symbol zastępczy zawartości 13"/>
          <p:cNvSpPr>
            <a:spLocks noGrp="1"/>
          </p:cNvSpPr>
          <p:nvPr>
            <p:ph idx="1"/>
          </p:nvPr>
        </p:nvSpPr>
        <p:spPr>
          <a:xfrm>
            <a:off x="0" y="3140968"/>
            <a:ext cx="9144000" cy="2736304"/>
          </a:xfrm>
        </p:spPr>
        <p:txBody>
          <a:bodyPr>
            <a:noAutofit/>
          </a:bodyPr>
          <a:lstStyle/>
          <a:p>
            <a:r>
              <a:rPr lang="pl-PL" sz="3000" i="1" dirty="0" smtClean="0">
                <a:solidFill>
                  <a:srgbClr val="008000"/>
                </a:solidFill>
                <a:latin typeface="Segoe Script" pitchFamily="34" charset="0"/>
              </a:rPr>
              <a:t>Wesołych Świąt Bożego Narodzenia, chwili wytchnienia od codziennych trosk oraz spełnienia marzeń                i sukcesów w nadchodzącym Nowym Roku życzy    </a:t>
            </a:r>
          </a:p>
          <a:p>
            <a:r>
              <a:rPr lang="pl-PL" sz="2000" i="1" dirty="0" smtClean="0">
                <a:solidFill>
                  <a:srgbClr val="FF0000"/>
                </a:solidFill>
                <a:latin typeface="Segoe Script" pitchFamily="34" charset="0"/>
              </a:rPr>
              <a:t>                              TOWARZYSTWO  RZYJACIÓŁ </a:t>
            </a:r>
          </a:p>
          <a:p>
            <a:pPr lvl="1"/>
            <a:r>
              <a:rPr lang="pl-PL" sz="1400" i="1" dirty="0" smtClean="0">
                <a:solidFill>
                  <a:srgbClr val="FF0000"/>
                </a:solidFill>
                <a:latin typeface="Segoe Script" pitchFamily="34" charset="0"/>
              </a:rPr>
              <a:t>                                               </a:t>
            </a:r>
            <a:r>
              <a:rPr lang="pl-PL" sz="2000" i="1" dirty="0" smtClean="0">
                <a:solidFill>
                  <a:srgbClr val="FF0000"/>
                </a:solidFill>
                <a:latin typeface="Segoe Script" pitchFamily="34" charset="0"/>
              </a:rPr>
              <a:t>TWIERDZY MODLIN</a:t>
            </a:r>
            <a:endParaRPr lang="pl-PL" sz="2000" i="1" dirty="0">
              <a:solidFill>
                <a:srgbClr val="FF0000"/>
              </a:solidFill>
              <a:latin typeface="Segoe Script" pitchFamily="34" charset="0"/>
            </a:endParaRPr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/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u="sng" dirty="0" smtClean="0">
                <a:solidFill>
                  <a:schemeClr val="tx1"/>
                </a:solidFill>
              </a:rPr>
              <a:t>PRACA SPOŁECZNA CZŁONKÓW TPTM:</a:t>
            </a:r>
            <a:br>
              <a:rPr lang="pl-PL" sz="2200" u="sng" dirty="0" smtClean="0">
                <a:solidFill>
                  <a:schemeClr val="tx1"/>
                </a:solidFill>
              </a:rPr>
            </a:br>
            <a:r>
              <a:rPr lang="pl-PL" sz="2200" u="sng" dirty="0" smtClean="0">
                <a:solidFill>
                  <a:schemeClr val="tx1"/>
                </a:solidFill>
              </a:rPr>
              <a:t/>
            </a:r>
            <a:br>
              <a:rPr lang="pl-PL" sz="2200" u="sng" dirty="0" smtClean="0">
                <a:solidFill>
                  <a:schemeClr val="tx1"/>
                </a:solidFill>
              </a:rPr>
            </a:br>
            <a:r>
              <a:rPr lang="pl-PL" sz="2200" dirty="0" smtClean="0">
                <a:solidFill>
                  <a:schemeClr val="tx1"/>
                </a:solidFill>
              </a:rPr>
              <a:t/>
            </a:r>
            <a:br>
              <a:rPr lang="pl-PL" sz="2200" dirty="0" smtClean="0">
                <a:solidFill>
                  <a:schemeClr val="tx1"/>
                </a:solidFill>
              </a:rPr>
            </a:br>
            <a:r>
              <a:rPr lang="pl-PL" sz="2200" u="sng" dirty="0" smtClean="0">
                <a:solidFill>
                  <a:schemeClr val="tx1"/>
                </a:solidFill>
              </a:rPr>
              <a:t/>
            </a:r>
            <a:br>
              <a:rPr lang="pl-PL" sz="2200" u="sng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u="sng" dirty="0" smtClean="0">
                <a:solidFill>
                  <a:schemeClr val="tx1"/>
                </a:solidFill>
              </a:rPr>
              <a:t/>
            </a:r>
            <a:br>
              <a:rPr lang="pl-PL" sz="1600" u="sng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157192"/>
            <a:ext cx="9144000" cy="1944216"/>
          </a:xfrm>
          <a:prstGeom prst="rect">
            <a:avLst/>
          </a:prstGeom>
        </p:spPr>
        <p:txBody>
          <a:bodyPr vert="horz" anchor="b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Grzesio\Desktop\prezentacja\akcja TWIERDZA BLISKA SERCU\5\DSC02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4608512" cy="3081181"/>
          </a:xfrm>
          <a:prstGeom prst="rect">
            <a:avLst/>
          </a:prstGeom>
          <a:noFill/>
        </p:spPr>
      </p:pic>
      <p:pic>
        <p:nvPicPr>
          <p:cNvPr id="2051" name="Picture 3" descr="C:\Users\Grzesio\Desktop\prezentacja\współpraca z miastem\3\DSC03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715691"/>
            <a:ext cx="4932040" cy="3297485"/>
          </a:xfrm>
          <a:prstGeom prst="rect">
            <a:avLst/>
          </a:prstGeom>
          <a:noFill/>
        </p:spPr>
      </p:pic>
      <p:sp>
        <p:nvSpPr>
          <p:cNvPr id="9" name="Tytuł 1"/>
          <p:cNvSpPr>
            <a:spLocks noGrp="1"/>
          </p:cNvSpPr>
          <p:nvPr>
            <p:ph type="ctrTitle"/>
          </p:nvPr>
        </p:nvSpPr>
        <p:spPr>
          <a:xfrm>
            <a:off x="323528" y="5589240"/>
            <a:ext cx="5652120" cy="821953"/>
          </a:xfrm>
        </p:spPr>
        <p:txBody>
          <a:bodyPr>
            <a:normAutofit/>
          </a:bodyPr>
          <a:lstStyle/>
          <a:p>
            <a:pPr algn="ctr"/>
            <a:r>
              <a:rPr lang="pl-PL" sz="1600" dirty="0" smtClean="0">
                <a:solidFill>
                  <a:schemeClr val="tx1"/>
                </a:solidFill>
              </a:rPr>
              <a:t>AKCJA TRWAŁA OD 28.04.2012 DO 30.09.2012</a:t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>W DNI WOLNE OD PRACY</a:t>
            </a:r>
            <a:endParaRPr lang="pl-PL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323528" y="5589240"/>
            <a:ext cx="5652120" cy="821953"/>
          </a:xfrm>
        </p:spPr>
        <p:txBody>
          <a:bodyPr>
            <a:normAutofit/>
          </a:bodyPr>
          <a:lstStyle/>
          <a:p>
            <a:pPr algn="ctr"/>
            <a:r>
              <a:rPr lang="pl-PL" sz="1600" dirty="0" smtClean="0">
                <a:solidFill>
                  <a:schemeClr val="tx1"/>
                </a:solidFill>
              </a:rPr>
              <a:t>W TYM OKRESIE PANORAMĘ TWIERDZY PODZIWIAŁO      7 TYSIĘCY TURYSTÓW  Z KRAJU I  ZAGRANICY</a:t>
            </a: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Grzesio\Desktop\prezentacja\akcja TWIERDZA BLISKA SERCU\3 rezerwiści\DSC03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548680"/>
            <a:ext cx="3600722" cy="2407387"/>
          </a:xfrm>
          <a:prstGeom prst="rect">
            <a:avLst/>
          </a:prstGeom>
          <a:noFill/>
        </p:spPr>
      </p:pic>
      <p:pic>
        <p:nvPicPr>
          <p:cNvPr id="3075" name="Picture 3" descr="C:\Users\Grzesio\Desktop\prezentacja\działalność przewodnicka\AON\DSC02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3" y="2636912"/>
            <a:ext cx="3123363" cy="2088232"/>
          </a:xfrm>
          <a:prstGeom prst="rect">
            <a:avLst/>
          </a:prstGeom>
          <a:noFill/>
        </p:spPr>
      </p:pic>
      <p:pic>
        <p:nvPicPr>
          <p:cNvPr id="3079" name="Picture 7" descr="C:\Users\Grzesio\Pictures\FIRMOWE\Kronika TPTM\06 - Akcja w ramach  1%\A - 16.04 - Wycieczka dla 2MBSap\DSC00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52328" cy="4416292"/>
          </a:xfrm>
          <a:prstGeom prst="rect">
            <a:avLst/>
          </a:prstGeom>
          <a:noFill/>
        </p:spPr>
      </p:pic>
      <p:pic>
        <p:nvPicPr>
          <p:cNvPr id="11" name="Picture 4" descr="C:\Users\Grzesio\Desktop\prezentacja\współpraca z miastem\1 dyplomy - konkurs wiedzy\P10809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3356992"/>
            <a:ext cx="2843808" cy="2132856"/>
          </a:xfrm>
          <a:prstGeom prst="rect">
            <a:avLst/>
          </a:prstGeom>
          <a:noFill/>
        </p:spPr>
      </p:pic>
      <p:pic>
        <p:nvPicPr>
          <p:cNvPr id="12" name="Picture 5" descr="C:\Users\Grzesio\Pictures\FIRMOWE\KONTAKTY WSPÓŁPRACA TURYŚCI\Łukasz Obrycki\FUJI_01092010 3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412776"/>
            <a:ext cx="2322258" cy="3096344"/>
          </a:xfrm>
          <a:prstGeom prst="rect">
            <a:avLst/>
          </a:prstGeom>
          <a:noFill/>
        </p:spPr>
      </p:pic>
      <p:pic>
        <p:nvPicPr>
          <p:cNvPr id="13" name="Picture 6" descr="C:\Users\Grzesio\Pictures\FIRMOWE\KONTAKTY WSPÓŁPRACA TURYŚCI\2011-12-14 turyści\0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9664" y="4365104"/>
            <a:ext cx="3024336" cy="2021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-36512" y="5301208"/>
            <a:ext cx="5976664" cy="821953"/>
          </a:xfrm>
        </p:spPr>
        <p:txBody>
          <a:bodyPr>
            <a:normAutofit/>
          </a:bodyPr>
          <a:lstStyle/>
          <a:p>
            <a:r>
              <a:rPr lang="pl-PL" sz="1600" dirty="0" smtClean="0">
                <a:solidFill>
                  <a:schemeClr val="tx1"/>
                </a:solidFill>
              </a:rPr>
              <a:t>W AKCJĘ ZAANGAŻOWANYCH BYŁO 21 CZŁONKÓW TPTM</a:t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400" dirty="0" smtClean="0">
                <a:solidFill>
                  <a:schemeClr val="tx1"/>
                </a:solidFill>
              </a:rPr>
              <a:t> </a:t>
            </a:r>
            <a:endParaRPr lang="pl-PL" sz="1400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Grzesio\Desktop\prezentacja\akcja TWIERDZA BLISKA SERCU\6 para młoda\DSCN2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4932040" cy="3699030"/>
          </a:xfrm>
          <a:prstGeom prst="rect">
            <a:avLst/>
          </a:prstGeom>
          <a:noFill/>
        </p:spPr>
      </p:pic>
      <p:pic>
        <p:nvPicPr>
          <p:cNvPr id="1029" name="Picture 5" descr="C:\Users\Grzesio\Desktop\prezentacja\akcja TWIERDZA BLISKA SERCU\6 para młoda\DSCN2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700808"/>
            <a:ext cx="2466274" cy="3288366"/>
          </a:xfrm>
          <a:prstGeom prst="rect">
            <a:avLst/>
          </a:prstGeom>
          <a:noFill/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2915816" y="5991423"/>
            <a:ext cx="5976664" cy="821953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DAŁO TO W SUMIE 100  4-GODZINNYCH</a:t>
            </a: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DYŻURÓW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-36512" y="5301208"/>
            <a:ext cx="6624736" cy="1080120"/>
          </a:xfrm>
        </p:spPr>
        <p:txBody>
          <a:bodyPr>
            <a:normAutofit/>
          </a:bodyPr>
          <a:lstStyle/>
          <a:p>
            <a:pPr algn="ctr"/>
            <a:r>
              <a:rPr lang="pl-PL" sz="1600" dirty="0" smtClean="0">
                <a:solidFill>
                  <a:schemeClr val="tx1"/>
                </a:solidFill>
              </a:rPr>
              <a:t>W ROKU 2012 REKORDOWYM DNIEM BYŁ 3 MAJA, </a:t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>KIEDY TO PANORAMĘ OBEJRZAŁO 421 TURYSTÓW </a:t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400" dirty="0" smtClean="0">
                <a:solidFill>
                  <a:schemeClr val="tx1"/>
                </a:solidFill>
              </a:rPr>
              <a:t> </a:t>
            </a:r>
            <a:endParaRPr lang="pl-PL" sz="1400" dirty="0">
              <a:solidFill>
                <a:schemeClr val="tx1"/>
              </a:solidFill>
            </a:endParaRPr>
          </a:p>
        </p:txBody>
      </p:sp>
      <p:pic>
        <p:nvPicPr>
          <p:cNvPr id="4098" name="Picture 2" descr="H:\Firmowe 2008 - 2012\2011\2011-06-21 Społeczne wycieczki dla przedszkolaków i klas I\DSC09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52320" cy="4982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3573016"/>
            <a:ext cx="91440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WSPÓŁPRACA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 DEPARTAMENTEM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WYCHOWANIA I PROMOCJI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OBRONNOŚCI  MON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b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MAZOWIECKIM PUŁKIEM SAPERÓW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               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		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157192"/>
            <a:ext cx="9144000" cy="1944216"/>
          </a:xfrm>
          <a:prstGeom prst="rect">
            <a:avLst/>
          </a:prstGeom>
        </p:spPr>
        <p:txBody>
          <a:bodyPr vert="horz" anchor="b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</a:t>
            </a:r>
            <a:r>
              <a:rPr kumimoji="0" lang="pl-PL" sz="7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Działalność w roku 2012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348880"/>
            <a:ext cx="91440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WSPÓŁPRACA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Z DEPARTAMENTEM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WYCHOWANIA I PROMOCJI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OBRONNOŚCI  MON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b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2 MAZOWIECKIM PUŁKIEM SAPERÓW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               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			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Grzesio\Documents\logo\logo_tp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23472"/>
            <a:ext cx="1319784" cy="1289304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157192"/>
            <a:ext cx="9144000" cy="1944216"/>
          </a:xfrm>
          <a:prstGeom prst="rect">
            <a:avLst/>
          </a:prstGeom>
        </p:spPr>
        <p:txBody>
          <a:bodyPr vert="horz" anchor="b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</a:t>
            </a:r>
            <a:r>
              <a:rPr kumimoji="0" lang="pl-PL" sz="7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Działalność w roku 2012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627784" y="3501008"/>
            <a:ext cx="7200800" cy="1296144"/>
          </a:xfrm>
          <a:prstGeom prst="rect">
            <a:avLst/>
          </a:prstGeom>
        </p:spPr>
        <p:txBody>
          <a:bodyPr vert="horz" anchor="b">
            <a:normAutofit fontScale="3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                                                        </a:t>
            </a:r>
            <a:r>
              <a:rPr kumimoji="0" lang="pl-PL" sz="1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PIKNIKI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	 </a:t>
            </a:r>
            <a:endParaRPr kumimoji="0" lang="pl-PL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596</TotalTime>
  <Words>481</Words>
  <Application>Microsoft Office PowerPoint</Application>
  <PresentationFormat>Pokaz na ekranie (4:3)</PresentationFormat>
  <Paragraphs>115</Paragraphs>
  <Slides>37</Slides>
  <Notes>0</Notes>
  <HiddenSlides>2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Hol</vt:lpstr>
      <vt:lpstr>Slajd 1</vt:lpstr>
      <vt:lpstr>                   Działalność w roku 2012     </vt:lpstr>
      <vt:lpstr>XII  EDYCJA  AKCJI  ‘TWIERDZA  BLISKA  SERCU”                         </vt:lpstr>
      <vt:lpstr>AKCJA TRWAŁA OD 28.04.2012 DO 30.09.2012 W DNI WOLNE OD PRACY</vt:lpstr>
      <vt:lpstr>W TYM OKRESIE PANORAMĘ TWIERDZY PODZIWIAŁO      7 TYSIĘCY TURYSTÓW  Z KRAJU I  ZAGRANICY</vt:lpstr>
      <vt:lpstr>W AKCJĘ ZAANGAŻOWANYCH BYŁO 21 CZŁONKÓW TPTM  </vt:lpstr>
      <vt:lpstr>W ROKU 2012 REKORDOWYM DNIEM BYŁ 3 MAJA,  KIEDY TO PANORAMĘ OBEJRZAŁO 421 TURYSTÓW   </vt:lpstr>
      <vt:lpstr>WSPÓŁPRACA   Z DEPARTAMENTEM  WYCHOWANIA I PROMOCJI  OBRONNOŚCI  MON  I  2 MAZOWIECKIM PUŁKIEM SAPERÓW                         </vt:lpstr>
      <vt:lpstr>WSPÓŁPRACA   Z DEPARTAMENTEM  WYCHOWANIA I PROMOCJI  OBRONNOŚCI  MON  I  2 MAZOWIECKIM PUŁKIEM SAPERÓW                         </vt:lpstr>
      <vt:lpstr>W RAMACH ZADAŃ ZLECONYCH W 2012 ROKU PRZEPROWADZONO 2 PIKNIKI ŻOŁNIERSKIE.  W OBCHODACH ŚWIĘTA WOJSK INŻYNIERYJNYCH ORAZ ŚWIĘTA 2MPSAP UCZESTNICZYŁA 160-OSOBOWA GRUPA LICEALISTÓW I GIMNAZJALISTÓW NOWEGO DWORU MAZ.</vt:lpstr>
      <vt:lpstr>Slajd 11</vt:lpstr>
      <vt:lpstr>Slajd 12</vt:lpstr>
      <vt:lpstr>Slajd 13</vt:lpstr>
      <vt:lpstr>Slajd 14</vt:lpstr>
      <vt:lpstr>WSPÓŁPRACA   Z DEPARTAMENTEM  WYCHOWANIA I PROMOCJI  OBRONNOŚCI  MON  I  2 MAZOWIECKIM PUŁKIEM SAPERÓW                         </vt:lpstr>
      <vt:lpstr>Slajd 16</vt:lpstr>
      <vt:lpstr>Slajd 17</vt:lpstr>
      <vt:lpstr>Slajd 18</vt:lpstr>
      <vt:lpstr>WSPÓŁPRACA   Z URZĘDEM MIASTA  NOWY DWÓR MAZOWIECKI                         </vt:lpstr>
      <vt:lpstr>Slajd 20</vt:lpstr>
      <vt:lpstr>Slajd 21</vt:lpstr>
      <vt:lpstr>Slajd 22</vt:lpstr>
      <vt:lpstr>DZIAŁALNOŚĆ   PILOTÓW WYCIECZEK  I  PRZEWODNIKÓW TURYSTYCZNYCH                         </vt:lpstr>
      <vt:lpstr>Slajd 24</vt:lpstr>
      <vt:lpstr>Slajd 25</vt:lpstr>
      <vt:lpstr>Slajd 26</vt:lpstr>
      <vt:lpstr>Slajd 27</vt:lpstr>
      <vt:lpstr>Slajd 28</vt:lpstr>
      <vt:lpstr>SALA HISTORII                        </vt:lpstr>
      <vt:lpstr>Slajd 30</vt:lpstr>
      <vt:lpstr>Slajd 31</vt:lpstr>
      <vt:lpstr>Slajd 32</vt:lpstr>
      <vt:lpstr>UCZESTNICTWO   W OBCHODACH ŚWIĄT PAŃSTWOWYCH I WOJSKOWYCH                        </vt:lpstr>
      <vt:lpstr>Slajd 34</vt:lpstr>
      <vt:lpstr>TURYŚCI W TWIERDZY MODLIN:  AKCJA „TWIERDZA BLISKA SERCU”  – 7 000 OSÓB GRUPY ZORGANIZOWANE  - 2 000 OSÓB SALA HISTORII    - 2000 OSÓB  DOTACJE:  DWiPO MON - PIKNIKI   - 8500 PLN URZĄD MIASTA NDMAZ.  - 4960 PLN 1% ZA 2011 ROK   - 1795 PLN   WKŁAD WŁASNY TPTM:  2 PIKNIKI W 2MPSAP   -  1800 PLN CYKL WYCIECZEK   -    660 PLN WYCIECZKA „ŚLADAMI HUBALA” -    680 PLN              </vt:lpstr>
      <vt:lpstr>   PRACA SPOŁECZNA CZŁONKÓW TPTM:  DYŻURY NA WIEŻY    - 21 OSÓB      - 400 ROBOCZOGODZIN WYCIECZKI SPOŁECZNE  - 10  POMOC W AKCJI „RATUJEMY KASZTANY” UTRZYMANIE SZLAKU TURYSTYCZNEGO W KORONIE UTRACKIEJ ORAZ REJONU PRZY BRAMIE KSIĘCIA PONIATOWSKIEGO I WIEŻY TATARSKIEJ DZIAŁALNOŚĆ OŚWIATOWA – SPOTKANIE Z MARKIEM TADEUSZEM FRANKOWSKIM – AUTOREM KSIĄŻKI PT. „PRZEWODNIK TURYSTYCZNY POMIECHOWO-POMIECHÓWEK” WYDANIE ILUSTROWANEGO PRZE WODNIKA PO TWIERDZY MODLIN AUTORSTWA K.POLAKA             </vt:lpstr>
      <vt:lpstr>   PRACA SPOŁECZNA CZŁONKÓW TPTM:               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Grzesio</dc:creator>
  <cp:lastModifiedBy> </cp:lastModifiedBy>
  <cp:revision>150</cp:revision>
  <dcterms:created xsi:type="dcterms:W3CDTF">2011-09-20T11:41:55Z</dcterms:created>
  <dcterms:modified xsi:type="dcterms:W3CDTF">2012-12-11T10:57:13Z</dcterms:modified>
</cp:coreProperties>
</file>